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Raleway" pitchFamily="2" charset="0"/>
      <p:regular r:id="rId11"/>
      <p:bold r:id="rId12"/>
      <p:boldItalic r:id="rId13"/>
    </p:embeddedFont>
    <p:embeddedFont>
      <p:font typeface="Roboto" panose="02000000000000000000" pitchFamily="2" charset="0"/>
      <p:regular r:id="rId14"/>
      <p:bold r:id="rId15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17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A9E13-864E-2556-3C3F-A36C211DA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AF57BF-5D3E-5DF5-75FF-F4156D26A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2A42A-F68C-2559-44C9-4C2B5D52F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F8F1C-15C5-E7E7-F94A-8B631BF109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4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3046" y="288440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Bases de datos</a:t>
            </a:r>
          </a:p>
          <a:p>
            <a:pPr algn="ctr">
              <a:lnSpc>
                <a:spcPts val="5550"/>
              </a:lnSpc>
            </a:pPr>
            <a:r>
              <a:rPr lang="en-US" sz="540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relacionales</a:t>
            </a:r>
            <a:endParaRPr lang="en-US" sz="5400" b="1" dirty="0"/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</a:p>
          <a:p>
            <a:pPr marL="0" indent="0" algn="ctr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223046" y="393334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9822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1F7AD5F-B28F-AC84-A59E-5E1A6A5ED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2292" y="7353178"/>
            <a:ext cx="1848108" cy="8764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1" y="4429125"/>
            <a:ext cx="11695576" cy="2206585"/>
          </a:xfrm>
          <a:prstGeom prst="roundRect">
            <a:avLst>
              <a:gd name="adj" fmla="val 43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O" sz="2800"/>
          </a:p>
        </p:txBody>
      </p:sp>
      <p:sp>
        <p:nvSpPr>
          <p:cNvPr id="4" name="Text 1"/>
          <p:cNvSpPr/>
          <p:nvPr/>
        </p:nvSpPr>
        <p:spPr>
          <a:xfrm>
            <a:off x="1028224" y="4663559"/>
            <a:ext cx="50049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¿</a:t>
            </a:r>
            <a:r>
              <a:rPr lang="en-US" sz="32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Qué es una base de datos relacional</a:t>
            </a:r>
            <a:r>
              <a:rPr lang="en-US" sz="3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?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1028224" y="5153978"/>
            <a:ext cx="12710078" cy="442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Son bases de datos que organizan la información en tablas (filas y columnas).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028224" y="5596176"/>
            <a:ext cx="12573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Cada tabla representa una entidad (ejemplo: clientes, productos).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28224" y="6038374"/>
            <a:ext cx="12573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 relacionan entre sí mediante </a:t>
            </a:r>
            <a:r>
              <a:rPr lang="en-US" sz="2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claves primarias y foráneas</a:t>
            </a:r>
            <a:r>
              <a:rPr lang="en-US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2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D50059F-300C-4778-AA4C-D15A45EA4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2292" y="7353178"/>
            <a:ext cx="1848108" cy="8764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0334" y="606981"/>
            <a:ext cx="7457242" cy="55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Estructura básica: tablas y relaciones</a:t>
            </a:r>
            <a:endParaRPr lang="en-US" sz="345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668" y="1597343"/>
            <a:ext cx="7940651" cy="62419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A4E4865-2F97-DA27-20BF-7698E9ACC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2292" y="7353178"/>
            <a:ext cx="1848108" cy="8764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5910" y="733170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Principales ventajas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022896" y="1355264"/>
            <a:ext cx="7556421" cy="5537651"/>
          </a:xfrm>
          <a:prstGeom prst="roundRect">
            <a:avLst>
              <a:gd name="adj" fmla="val 406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O" sz="2400" dirty="0"/>
          </a:p>
        </p:txBody>
      </p:sp>
      <p:sp>
        <p:nvSpPr>
          <p:cNvPr id="5" name="Shape 2"/>
          <p:cNvSpPr/>
          <p:nvPr/>
        </p:nvSpPr>
        <p:spPr>
          <a:xfrm>
            <a:off x="6046708" y="1449659"/>
            <a:ext cx="91440" cy="5424677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es-CO" sz="2400"/>
          </a:p>
        </p:txBody>
      </p:sp>
      <p:sp>
        <p:nvSpPr>
          <p:cNvPr id="6" name="Text 3"/>
          <p:cNvSpPr/>
          <p:nvPr/>
        </p:nvSpPr>
        <p:spPr>
          <a:xfrm>
            <a:off x="6472807" y="1745016"/>
            <a:ext cx="6950393" cy="488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Reducción de la Duplicación: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472807" y="2322171"/>
            <a:ext cx="6950393" cy="11602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 usar claves y relaciones, se evita la replicación de datos, lo que reduce los costos de almacenamiento y mejora la eficiencia.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6472807" y="3574057"/>
            <a:ext cx="6950393" cy="671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Soporte y Estandarización:</a:t>
            </a:r>
            <a:endParaRPr lang="en-US" sz="2000" b="1" dirty="0"/>
          </a:p>
        </p:txBody>
      </p:sp>
      <p:sp>
        <p:nvSpPr>
          <p:cNvPr id="9" name="Text 6"/>
          <p:cNvSpPr/>
          <p:nvPr/>
        </p:nvSpPr>
        <p:spPr>
          <a:xfrm>
            <a:off x="6472807" y="4039719"/>
            <a:ext cx="6950393" cy="11602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Son tecnologías bien establecidas y ampliamente soportadas, lo que facilita su diseño y uso.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472807" y="4955734"/>
            <a:ext cx="6950393" cy="488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ES" sz="2000" b="1" dirty="0"/>
              <a:t>Integridad y Consistencia de los Datos:</a:t>
            </a:r>
          </a:p>
          <a:p>
            <a:pPr marL="0" indent="0" algn="l">
              <a:lnSpc>
                <a:spcPts val="2850"/>
              </a:lnSpc>
              <a:buNone/>
            </a:pPr>
            <a:endParaRPr lang="es-ES" sz="2000" b="1" dirty="0"/>
          </a:p>
          <a:p>
            <a:endParaRPr lang="es-ES" sz="2000" dirty="0"/>
          </a:p>
          <a:p>
            <a:pPr marL="0" indent="0" algn="l">
              <a:lnSpc>
                <a:spcPts val="2850"/>
              </a:lnSpc>
              <a:buNone/>
            </a:pPr>
            <a:endParaRPr lang="en-US" sz="20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4B1839-9DDD-7A5E-61C9-96F491BB4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5263" y="7264121"/>
            <a:ext cx="1848108" cy="87642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1918274-CFD1-4394-A569-67347C4EA53C}"/>
              </a:ext>
            </a:extLst>
          </p:cNvPr>
          <p:cNvSpPr txBox="1"/>
          <p:nvPr/>
        </p:nvSpPr>
        <p:spPr>
          <a:xfrm>
            <a:off x="6472807" y="5359708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</a:t>
            </a:r>
            <a:r>
              <a:rPr lang="es-ES" sz="2000" dirty="0"/>
              <a:t>os datos se almacenan en tablas con relaciones definidas </a:t>
            </a:r>
          </a:p>
          <a:p>
            <a:r>
              <a:rPr lang="es-ES" sz="2000" dirty="0"/>
              <a:t>(a través de claves primarias y externas), </a:t>
            </a:r>
          </a:p>
          <a:p>
            <a:r>
              <a:rPr lang="es-ES" sz="2000" dirty="0"/>
              <a:t>lo que asegura que la información sea precisa, </a:t>
            </a:r>
          </a:p>
          <a:p>
            <a:r>
              <a:rPr lang="es-ES" sz="2000" dirty="0"/>
              <a:t>esté completa y no se duplique innecesariamente</a:t>
            </a:r>
            <a:endParaRPr lang="es-CO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361" y="517209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92987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Desventajas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715113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O"/>
          </a:p>
        </p:txBody>
      </p:sp>
      <p:sp>
        <p:nvSpPr>
          <p:cNvPr id="5" name="Text 2"/>
          <p:cNvSpPr/>
          <p:nvPr/>
        </p:nvSpPr>
        <p:spPr>
          <a:xfrm>
            <a:off x="1051084" y="4972407"/>
            <a:ext cx="33588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Rendimiento con big data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5462826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Pueden experimentar ralentización al manejar volúmenes masivos de información o consultas muy complejas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715113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O"/>
          </a:p>
        </p:txBody>
      </p:sp>
      <p:sp>
        <p:nvSpPr>
          <p:cNvPr id="8" name="Text 5"/>
          <p:cNvSpPr/>
          <p:nvPr/>
        </p:nvSpPr>
        <p:spPr>
          <a:xfrm>
            <a:off x="5474256" y="49724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Diseño estructurado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74256" y="5462826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Requieren una planificación cuidadosa desde el inicio, ya que modificar la estructura posterior puede ser complejo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715113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O"/>
          </a:p>
        </p:txBody>
      </p:sp>
      <p:sp>
        <p:nvSpPr>
          <p:cNvPr id="11" name="Text 8"/>
          <p:cNvSpPr/>
          <p:nvPr/>
        </p:nvSpPr>
        <p:spPr>
          <a:xfrm>
            <a:off x="9897427" y="4972407"/>
            <a:ext cx="30952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Escalabilidad horizontal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97427" y="5462826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Presentan desafíos al distribuir datos across múltiples servidores comparado con modelos NoSQL</a:t>
            </a:r>
            <a:endParaRPr lang="en-US" sz="175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DE3F674-B33D-7A36-CAF8-15B1E5738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2292" y="7353178"/>
            <a:ext cx="1848108" cy="8764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0997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 donde se Usan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31601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1820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Sector bancario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672483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Gestión de cuentas, transacciones, historial crediticio y operaciones financieras con máxima seguridad y trazabilidad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84" y="2331601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3182064"/>
            <a:ext cx="32933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Instituciones educativas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3672483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Control de estudiantes, profesores, cursos, calificaciones y expedientes académicos de manera integrada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851916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702379"/>
            <a:ext cx="29295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Comercio electrónico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192798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Administración de catálogos, clientes, pedidos, inventarios y sistemas de facturación online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884" y="4851916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702379"/>
            <a:ext cx="30978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Empresas corporativas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6192798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recursos humanos, contabilidad y gestión integral de procesos empresariales</a:t>
            </a:r>
            <a:endParaRPr lang="en-US" sz="175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2920D51-E0E2-13DB-A62F-782C66CE7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2292" y="7353178"/>
            <a:ext cx="1848108" cy="8764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36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7181" y="417076"/>
            <a:ext cx="5791557" cy="379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Gestores de Bases de Datos Relacionales</a:t>
            </a:r>
            <a:endParaRPr lang="en-US" sz="2350" dirty="0"/>
          </a:p>
        </p:txBody>
      </p:sp>
      <p:sp>
        <p:nvSpPr>
          <p:cNvPr id="4" name="Shape 1"/>
          <p:cNvSpPr/>
          <p:nvPr/>
        </p:nvSpPr>
        <p:spPr>
          <a:xfrm>
            <a:off x="6017181" y="864632"/>
            <a:ext cx="7923252" cy="1495425"/>
          </a:xfrm>
          <a:prstGeom prst="roundRect">
            <a:avLst>
              <a:gd name="adj" fmla="val 4260"/>
            </a:avLst>
          </a:prstGeom>
          <a:solidFill>
            <a:srgbClr val="E1E1EA"/>
          </a:solidFill>
          <a:ln w="7620">
            <a:solidFill>
              <a:srgbClr val="FFD1A7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sp>
        <p:nvSpPr>
          <p:cNvPr id="5" name="Shape 2"/>
          <p:cNvSpPr/>
          <p:nvPr/>
        </p:nvSpPr>
        <p:spPr>
          <a:xfrm>
            <a:off x="6176367" y="1126093"/>
            <a:ext cx="454938" cy="454938"/>
          </a:xfrm>
          <a:prstGeom prst="roundRect">
            <a:avLst>
              <a:gd name="adj" fmla="val 20097432"/>
            </a:avLst>
          </a:prstGeom>
          <a:solidFill>
            <a:srgbClr val="FFD1A7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502" y="1225629"/>
            <a:ext cx="204668" cy="2558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76367" y="1732598"/>
            <a:ext cx="1895713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MySQL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6176367" y="1969532"/>
            <a:ext cx="7040896" cy="812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Open source, ampliamente usado en aplicaciones web y startups por su facilidad de uso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6017181" y="2614836"/>
            <a:ext cx="7923252" cy="1495425"/>
          </a:xfrm>
          <a:prstGeom prst="roundRect">
            <a:avLst>
              <a:gd name="adj" fmla="val 4260"/>
            </a:avLst>
          </a:prstGeom>
          <a:solidFill>
            <a:srgbClr val="E1E1EA"/>
          </a:solidFill>
          <a:ln w="7620">
            <a:solidFill>
              <a:srgbClr val="AFCBF8"/>
            </a:solidFill>
            <a:prstDash val="solid"/>
          </a:ln>
        </p:spPr>
        <p:txBody>
          <a:bodyPr/>
          <a:lstStyle/>
          <a:p>
            <a:endParaRPr lang="es-CO"/>
          </a:p>
        </p:txBody>
      </p:sp>
      <p:sp>
        <p:nvSpPr>
          <p:cNvPr id="10" name="Shape 6"/>
          <p:cNvSpPr/>
          <p:nvPr/>
        </p:nvSpPr>
        <p:spPr>
          <a:xfrm>
            <a:off x="6176367" y="2773085"/>
            <a:ext cx="454938" cy="454938"/>
          </a:xfrm>
          <a:prstGeom prst="roundRect">
            <a:avLst>
              <a:gd name="adj" fmla="val 20097432"/>
            </a:avLst>
          </a:prstGeom>
          <a:solidFill>
            <a:srgbClr val="AFCBF8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502" y="2872621"/>
            <a:ext cx="204668" cy="25586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176367" y="3379589"/>
            <a:ext cx="1895713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SQL Server</a:t>
            </a:r>
            <a:endParaRPr lang="en-US" sz="1450" dirty="0"/>
          </a:p>
        </p:txBody>
      </p:sp>
      <p:sp>
        <p:nvSpPr>
          <p:cNvPr id="13" name="Text 8"/>
          <p:cNvSpPr/>
          <p:nvPr/>
        </p:nvSpPr>
        <p:spPr>
          <a:xfrm>
            <a:off x="6176367" y="3707487"/>
            <a:ext cx="7764066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Solución empresarial de Microsoft, integrada perfectamente con ecosistemas Windows</a:t>
            </a:r>
            <a:endParaRPr lang="en-US" sz="1400" dirty="0"/>
          </a:p>
        </p:txBody>
      </p:sp>
      <p:sp>
        <p:nvSpPr>
          <p:cNvPr id="14" name="Shape 9"/>
          <p:cNvSpPr/>
          <p:nvPr/>
        </p:nvSpPr>
        <p:spPr>
          <a:xfrm>
            <a:off x="6017181" y="4296532"/>
            <a:ext cx="7923252" cy="1571849"/>
          </a:xfrm>
          <a:prstGeom prst="roundRect">
            <a:avLst>
              <a:gd name="adj" fmla="val 4260"/>
            </a:avLst>
          </a:prstGeom>
          <a:solidFill>
            <a:srgbClr val="E1E1EA"/>
          </a:solidFill>
          <a:ln w="7620">
            <a:solidFill>
              <a:srgbClr val="FCEC99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sp>
        <p:nvSpPr>
          <p:cNvPr id="15" name="Shape 10"/>
          <p:cNvSpPr/>
          <p:nvPr/>
        </p:nvSpPr>
        <p:spPr>
          <a:xfrm>
            <a:off x="6176367" y="4420076"/>
            <a:ext cx="454938" cy="454938"/>
          </a:xfrm>
          <a:prstGeom prst="roundRect">
            <a:avLst>
              <a:gd name="adj" fmla="val 20097432"/>
            </a:avLst>
          </a:prstGeom>
          <a:solidFill>
            <a:srgbClr val="FCEC99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502" y="4519613"/>
            <a:ext cx="204668" cy="25586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176367" y="5026581"/>
            <a:ext cx="1895713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8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PostgreSQL</a:t>
            </a:r>
            <a:endParaRPr lang="en-US" sz="1450" dirty="0"/>
          </a:p>
        </p:txBody>
      </p:sp>
      <p:sp>
        <p:nvSpPr>
          <p:cNvPr id="18" name="Text 12"/>
          <p:cNvSpPr/>
          <p:nvPr/>
        </p:nvSpPr>
        <p:spPr>
          <a:xfrm>
            <a:off x="6176367" y="5354479"/>
            <a:ext cx="7764066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Potente y versátil, preferido en entornos académicos y proyectos que requieren</a:t>
            </a:r>
          </a:p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características avanzadas</a:t>
            </a:r>
            <a:endParaRPr lang="en-US" sz="1400" dirty="0"/>
          </a:p>
        </p:txBody>
      </p:sp>
      <p:sp>
        <p:nvSpPr>
          <p:cNvPr id="19" name="Shape 13"/>
          <p:cNvSpPr/>
          <p:nvPr/>
        </p:nvSpPr>
        <p:spPr>
          <a:xfrm>
            <a:off x="6017181" y="5971639"/>
            <a:ext cx="7923252" cy="1354812"/>
          </a:xfrm>
          <a:prstGeom prst="roundRect">
            <a:avLst>
              <a:gd name="adj" fmla="val 4260"/>
            </a:avLst>
          </a:prstGeom>
          <a:solidFill>
            <a:srgbClr val="E1E1EA"/>
          </a:solidFill>
          <a:ln w="7620">
            <a:solidFill>
              <a:srgbClr val="AEE4BD"/>
            </a:solidFill>
            <a:prstDash val="solid"/>
          </a:ln>
        </p:spPr>
        <p:txBody>
          <a:bodyPr/>
          <a:lstStyle/>
          <a:p>
            <a:endParaRPr lang="es-CO"/>
          </a:p>
        </p:txBody>
      </p:sp>
      <p:sp>
        <p:nvSpPr>
          <p:cNvPr id="20" name="Shape 14"/>
          <p:cNvSpPr/>
          <p:nvPr/>
        </p:nvSpPr>
        <p:spPr>
          <a:xfrm>
            <a:off x="6176367" y="6067068"/>
            <a:ext cx="454938" cy="454938"/>
          </a:xfrm>
          <a:prstGeom prst="roundRect">
            <a:avLst>
              <a:gd name="adj" fmla="val 20097432"/>
            </a:avLst>
          </a:prstGeom>
          <a:solidFill>
            <a:srgbClr val="AEE4BD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502" y="6166604"/>
            <a:ext cx="204668" cy="25586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176367" y="6673572"/>
            <a:ext cx="1895713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Oracle</a:t>
            </a:r>
            <a:endParaRPr lang="en-US" sz="1450" dirty="0"/>
          </a:p>
        </p:txBody>
      </p:sp>
      <p:sp>
        <p:nvSpPr>
          <p:cNvPr id="23" name="Text 16"/>
          <p:cNvSpPr/>
          <p:nvPr/>
        </p:nvSpPr>
        <p:spPr>
          <a:xfrm>
            <a:off x="6176367" y="7001470"/>
            <a:ext cx="7764066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Líder en grandes corporaciones, ofrece máximo rendimiento y funcionalidades empresariales</a:t>
            </a:r>
            <a:endParaRPr lang="en-US" sz="1400" dirty="0"/>
          </a:p>
        </p:txBody>
      </p:sp>
      <p:sp>
        <p:nvSpPr>
          <p:cNvPr id="24" name="Text 17"/>
          <p:cNvSpPr/>
          <p:nvPr/>
        </p:nvSpPr>
        <p:spPr>
          <a:xfrm>
            <a:off x="6017181" y="7573923"/>
            <a:ext cx="8082439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15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6274D268-2AC4-00BA-C115-12066F4E9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2292" y="7353178"/>
            <a:ext cx="1848108" cy="8764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2048-5BBF-8DD1-696B-6CE30C8E0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F8B5CD2-ACE3-4FD2-EC35-CCEF03CC8FE6}"/>
              </a:ext>
            </a:extLst>
          </p:cNvPr>
          <p:cNvSpPr/>
          <p:nvPr/>
        </p:nvSpPr>
        <p:spPr>
          <a:xfrm>
            <a:off x="3586579" y="3962370"/>
            <a:ext cx="7457242" cy="55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sz="4800" b="1" dirty="0"/>
              <a:t>MUCHAS GRACIAS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0B9370-6C2F-DCF0-2C5E-D8A22388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2292" y="7353178"/>
            <a:ext cx="1848108" cy="876422"/>
          </a:xfrm>
          <a:prstGeom prst="rect">
            <a:avLst/>
          </a:prstGeom>
        </p:spPr>
      </p:pic>
      <p:pic>
        <p:nvPicPr>
          <p:cNvPr id="1026" name="Picture 2" descr="Qué es la integración de bases de datos? Descripción general y beneficios">
            <a:extLst>
              <a:ext uri="{FF2B5EF4-FFF2-40B4-BE49-F238E27FC236}">
                <a16:creationId xmlns:a16="http://schemas.microsoft.com/office/drawing/2014/main" id="{61CB9D03-B3B4-347B-C544-7B49DFE0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65" y="104397"/>
            <a:ext cx="4098420" cy="432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seño de Bases de Datos Relacionales [2025] | Udemy">
            <a:extLst>
              <a:ext uri="{FF2B5EF4-FFF2-40B4-BE49-F238E27FC236}">
                <a16:creationId xmlns:a16="http://schemas.microsoft.com/office/drawing/2014/main" id="{914EBCAC-748A-6E32-FBAE-5517EF402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44" y="4954828"/>
            <a:ext cx="5446267" cy="306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338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341</Words>
  <Application>Microsoft Office PowerPoint</Application>
  <PresentationFormat>Personalizado</PresentationFormat>
  <Paragraphs>54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Roboto</vt:lpstr>
      <vt:lpstr>Arial</vt:lpstr>
      <vt:lpstr>Raleway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OSCAR MAURICIO</dc:creator>
  <cp:lastModifiedBy>OSCAR MAURICIO BALLESTEROS MONTOYA</cp:lastModifiedBy>
  <cp:revision>2</cp:revision>
  <dcterms:created xsi:type="dcterms:W3CDTF">2025-09-27T19:17:06Z</dcterms:created>
  <dcterms:modified xsi:type="dcterms:W3CDTF">2025-09-27T19:45:55Z</dcterms:modified>
</cp:coreProperties>
</file>